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9" r:id="rId2"/>
    <p:sldId id="279" r:id="rId3"/>
    <p:sldId id="274" r:id="rId4"/>
    <p:sldId id="277" r:id="rId5"/>
    <p:sldId id="280" r:id="rId6"/>
    <p:sldId id="283" r:id="rId7"/>
    <p:sldId id="285" r:id="rId8"/>
    <p:sldId id="284" r:id="rId9"/>
    <p:sldId id="286" r:id="rId10"/>
    <p:sldId id="282" r:id="rId11"/>
    <p:sldId id="281" r:id="rId12"/>
    <p:sldId id="288" r:id="rId13"/>
    <p:sldId id="305" r:id="rId14"/>
    <p:sldId id="343" r:id="rId15"/>
    <p:sldId id="25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23080C-7895-46F8-8405-76AF533A1813}" v="78" dt="2023-06-21T07:09:06.9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348" autoAdjust="0"/>
  </p:normalViewPr>
  <p:slideViewPr>
    <p:cSldViewPr snapToGrid="0">
      <p:cViewPr varScale="1">
        <p:scale>
          <a:sx n="103" d="100"/>
          <a:sy n="103" d="100"/>
        </p:scale>
        <p:origin x="7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i Vu" userId="a9ce61c2f74e7a03" providerId="LiveId" clId="{FC5FCB5B-C3D3-4B10-ABA8-48340FB305BB}"/>
    <pc:docChg chg="addSld delSld">
      <pc:chgData name="Hai Vu" userId="a9ce61c2f74e7a03" providerId="LiveId" clId="{FC5FCB5B-C3D3-4B10-ABA8-48340FB305BB}" dt="2023-06-21T07:37:55.790" v="2" actId="47"/>
      <pc:docMkLst>
        <pc:docMk/>
      </pc:docMkLst>
      <pc:sldChg chg="del">
        <pc:chgData name="Hai Vu" userId="a9ce61c2f74e7a03" providerId="LiveId" clId="{FC5FCB5B-C3D3-4B10-ABA8-48340FB305BB}" dt="2023-06-21T07:37:55.790" v="2" actId="47"/>
        <pc:sldMkLst>
          <pc:docMk/>
          <pc:sldMk cId="3958461530" sldId="260"/>
        </pc:sldMkLst>
      </pc:sldChg>
      <pc:sldChg chg="add del">
        <pc:chgData name="Hai Vu" userId="a9ce61c2f74e7a03" providerId="LiveId" clId="{FC5FCB5B-C3D3-4B10-ABA8-48340FB305BB}" dt="2023-06-21T07:37:55.311" v="1" actId="47"/>
        <pc:sldMkLst>
          <pc:docMk/>
          <pc:sldMk cId="4018332252" sldId="2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A1D8E-B50D-4959-B9C0-58FB0361848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3E122-F327-46AF-994C-5D15B7DF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006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Bổ sung thêm tính năng đo màng hoạt dịch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E122-F327-46AF-994C-5D15B7DF74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66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vi-VN" b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E84A9-0A2E-4C80-9F68-21398D056B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21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vi-VN" b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E84A9-0A2E-4C80-9F68-21398D056B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98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(Type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F988F0B-6DCF-DCFB-B846-5C8FDF8622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498862"/>
            <a:ext cx="5800626" cy="256409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NAME OF EVENT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9E7F860-E41A-5E3B-8996-85DC2365EA0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0" y="4501303"/>
            <a:ext cx="5800627" cy="62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>
              <a:defRPr sz="2800" b="1" i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Time and Venue</a:t>
            </a:r>
          </a:p>
        </p:txBody>
      </p:sp>
    </p:spTree>
    <p:extLst>
      <p:ext uri="{BB962C8B-B14F-4D97-AF65-F5344CB8AC3E}">
        <p14:creationId xmlns:p14="http://schemas.microsoft.com/office/powerpoint/2010/main" val="198333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(Type 2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30F8A-A2F6-5EE4-5EB7-92EA7311AA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875934"/>
            <a:ext cx="5800626" cy="2564091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NAME OF EVENT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8ECA67-C357-55B0-3FDA-BC3A72B1A8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0" y="4878375"/>
            <a:ext cx="5800627" cy="62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Time and Venue</a:t>
            </a:r>
          </a:p>
        </p:txBody>
      </p:sp>
    </p:spTree>
    <p:extLst>
      <p:ext uri="{BB962C8B-B14F-4D97-AF65-F5344CB8AC3E}">
        <p14:creationId xmlns:p14="http://schemas.microsoft.com/office/powerpoint/2010/main" val="1393199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od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907BC-82C2-CAE6-5ADC-65E78DD43D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38653" y="136525"/>
            <a:ext cx="5879184" cy="544110"/>
          </a:xfrm>
        </p:spPr>
        <p:txBody>
          <a:bodyPr anchor="b">
            <a:normAutofit/>
          </a:bodyPr>
          <a:lstStyle>
            <a:lvl1pPr algn="r">
              <a:defRPr sz="3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CD251B-BCEA-8F52-860D-3262194F880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3741" y="1121790"/>
            <a:ext cx="10944518" cy="537327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15814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5386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 (Type 2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512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E8CB-97F2-4912-B37D-E79200C4830F}" type="datetime1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2B25-36FF-4DF5-B673-08B12E34E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07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0E044A-8BCD-140F-2436-732B0E23B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3659" y="1348031"/>
            <a:ext cx="6715026" cy="16119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NAME OF EVENT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CF110C-D278-A27E-AA3E-5E602C3E9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3659" y="3897987"/>
            <a:ext cx="6715026" cy="62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Time and Venue</a:t>
            </a:r>
          </a:p>
        </p:txBody>
      </p:sp>
    </p:spTree>
    <p:extLst>
      <p:ext uri="{BB962C8B-B14F-4D97-AF65-F5344CB8AC3E}">
        <p14:creationId xmlns:p14="http://schemas.microsoft.com/office/powerpoint/2010/main" val="81949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49" r:id="rId3"/>
    <p:sldLayoutId id="2147483659" r:id="rId4"/>
    <p:sldLayoutId id="2147483662" r:id="rId5"/>
    <p:sldLayoutId id="2147483663" r:id="rId6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Calibri body"/>
          <a:ea typeface="+mj-ea"/>
          <a:cs typeface="+mj-cs"/>
        </a:defRPr>
      </a:lvl1pPr>
    </p:titleStyle>
    <p:bodyStyle>
      <a:lvl1pPr marL="0" indent="0" algn="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1" i="1" kern="1200">
          <a:solidFill>
            <a:schemeClr val="bg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vkist-hub.com/itvkist/vkist-ultrasound.gi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:8000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520EF-DCC2-11F6-8456-996ACC4BF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2256" y="1875934"/>
            <a:ext cx="5800626" cy="2564091"/>
          </a:xfrm>
        </p:spPr>
        <p:txBody>
          <a:bodyPr>
            <a:normAutofit/>
          </a:bodyPr>
          <a:lstStyle/>
          <a:p>
            <a:r>
              <a:rPr lang="en-US" sz="4800"/>
              <a:t>Công nghệ</a:t>
            </a:r>
            <a:br>
              <a:rPr lang="en-US" sz="4800"/>
            </a:br>
            <a:r>
              <a:rPr lang="en-US" sz="4800"/>
              <a:t>siêu âm khớp gối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9BBB2-01A3-A955-4CAC-11990BC0E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9528" y="4878374"/>
            <a:ext cx="6493354" cy="1805059"/>
          </a:xfrm>
        </p:spPr>
        <p:txBody>
          <a:bodyPr>
            <a:normAutofit/>
          </a:bodyPr>
          <a:lstStyle/>
          <a:p>
            <a:r>
              <a:rPr lang="en-US"/>
              <a:t>Nguyễn Đăng Hà</a:t>
            </a:r>
          </a:p>
        </p:txBody>
      </p:sp>
    </p:spTree>
    <p:extLst>
      <p:ext uri="{BB962C8B-B14F-4D97-AF65-F5344CB8AC3E}">
        <p14:creationId xmlns:p14="http://schemas.microsoft.com/office/powerpoint/2010/main" val="2909638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Kết quả đã đạt được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61822D-41F2-4194-A958-F34CA1504FDC}"/>
              </a:ext>
            </a:extLst>
          </p:cNvPr>
          <p:cNvSpPr txBox="1"/>
          <p:nvPr/>
        </p:nvSpPr>
        <p:spPr>
          <a:xfrm>
            <a:off x="773528" y="3473116"/>
            <a:ext cx="1053024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Quy trình xử lý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D39D55-C0AC-4D7F-B6DD-1947D6E27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7894"/>
            <a:ext cx="8890907" cy="59701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B31AE4-7E18-4F29-95A2-7C82A7043F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4" t="20209" r="36335" b="3066"/>
          <a:stretch/>
        </p:blipFill>
        <p:spPr>
          <a:xfrm>
            <a:off x="8890907" y="887894"/>
            <a:ext cx="3285379" cy="597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36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Kết quả đã đạt được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CE5871-9966-4FD6-BBE5-6AFFEEAA3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041" y="1402139"/>
            <a:ext cx="9669224" cy="41820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6D03F0-A287-475A-80D5-37FA2A1FA7AA}"/>
              </a:ext>
            </a:extLst>
          </p:cNvPr>
          <p:cNvSpPr txBox="1"/>
          <p:nvPr/>
        </p:nvSpPr>
        <p:spPr>
          <a:xfrm>
            <a:off x="773528" y="5782482"/>
            <a:ext cx="1053024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Kết quả thử nghiệm dữ liệu thực tế 1</a:t>
            </a:r>
          </a:p>
        </p:txBody>
      </p:sp>
    </p:spTree>
    <p:extLst>
      <p:ext uri="{BB962C8B-B14F-4D97-AF65-F5344CB8AC3E}">
        <p14:creationId xmlns:p14="http://schemas.microsoft.com/office/powerpoint/2010/main" val="474771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Kết quả đã đạt được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6D03F0-A287-475A-80D5-37FA2A1FA7AA}"/>
              </a:ext>
            </a:extLst>
          </p:cNvPr>
          <p:cNvSpPr txBox="1"/>
          <p:nvPr/>
        </p:nvSpPr>
        <p:spPr>
          <a:xfrm>
            <a:off x="773528" y="5782482"/>
            <a:ext cx="1053024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Kết quả thử nghiệm dữ liệu thực tế 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45F510-BBBF-4312-9E75-FFA3979D74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71" r="622" b="608"/>
          <a:stretch/>
        </p:blipFill>
        <p:spPr>
          <a:xfrm>
            <a:off x="1247099" y="1660358"/>
            <a:ext cx="9637470" cy="356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09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8836" y="136525"/>
            <a:ext cx="8759001" cy="544110"/>
          </a:xfrm>
        </p:spPr>
        <p:txBody>
          <a:bodyPr>
            <a:normAutofit/>
          </a:bodyPr>
          <a:lstStyle/>
          <a:p>
            <a:r>
              <a:rPr lang="en-US"/>
              <a:t>Hướng dẫn cài đặt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7AA2AD-A87B-45FF-AADA-B8211F7198F8}"/>
              </a:ext>
            </a:extLst>
          </p:cNvPr>
          <p:cNvSpPr txBox="1"/>
          <p:nvPr/>
        </p:nvSpPr>
        <p:spPr>
          <a:xfrm>
            <a:off x="976103" y="1207880"/>
            <a:ext cx="10505655" cy="44422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Yêu cầu: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Hệ điều hành: Ubuntu/Windows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Anaconda/Miniconda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CUDA (Nếu sử dụng GPU)</a:t>
            </a:r>
          </a:p>
          <a:p>
            <a:pPr lvl="1" algn="just" eaLnBrk="0" fontAlgn="base" hangingPunct="0">
              <a:spcAft>
                <a:spcPts val="1000"/>
              </a:spcAft>
            </a:pPr>
            <a:endParaRPr lang="en-US" altLang="en-US" sz="2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Clone thư mục: 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git clone </a:t>
            </a: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https://vkist-hub.com/itvkist/vkist-ultrasound.git</a:t>
            </a:r>
            <a:endParaRPr lang="en-US" altLang="en-US" sz="2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git pull (nếu đã có sẵn phiên bản trước)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967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8836" y="136525"/>
            <a:ext cx="8759001" cy="544110"/>
          </a:xfrm>
        </p:spPr>
        <p:txBody>
          <a:bodyPr>
            <a:normAutofit/>
          </a:bodyPr>
          <a:lstStyle/>
          <a:p>
            <a:r>
              <a:rPr lang="en-US"/>
              <a:t>Hướng dẫn cài đặt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7AA2AD-A87B-45FF-AADA-B8211F7198F8}"/>
              </a:ext>
            </a:extLst>
          </p:cNvPr>
          <p:cNvSpPr txBox="1"/>
          <p:nvPr/>
        </p:nvSpPr>
        <p:spPr>
          <a:xfrm>
            <a:off x="936346" y="1787103"/>
            <a:ext cx="10505655" cy="34470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Lệnh cài đặt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conda create -n vkist-ultrasound python=3.10 –y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conda activate vkist-ultrasound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pip install -r requirements.txt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python app.py</a:t>
            </a:r>
          </a:p>
          <a:p>
            <a:pPr marL="800100" lvl="1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Phần mềm sẽ chạy ở </a:t>
            </a: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http://localhost:8000</a:t>
            </a: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8766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081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Giới thiệu chung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533544-5814-4F94-A923-53DA1AA94965}"/>
              </a:ext>
            </a:extLst>
          </p:cNvPr>
          <p:cNvSpPr txBox="1"/>
          <p:nvPr/>
        </p:nvSpPr>
        <p:spPr>
          <a:xfrm>
            <a:off x="773528" y="1402804"/>
            <a:ext cx="10530249" cy="4052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0" fontAlgn="base" latinLnBrk="0" hangingPunct="0"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vi-VN" altLang="en-US" sz="28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Tràn dịch khớp gối là một trong những biểu hiện thường gặp của các bệnh lý cơ – xương – khớp.</a:t>
            </a:r>
            <a:endParaRPr kumimoji="0" lang="en-US" altLang="en-US" sz="28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28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vi-VN" altLang="en-US" sz="28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Việc nhận diện và đánh giá mức độ </a:t>
            </a: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viêm khớp gối </a:t>
            </a:r>
            <a:r>
              <a:rPr kumimoji="0" lang="vi-VN" altLang="en-US" sz="28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có ý nghĩa quan trọng trong điều trị và phục hồi chức năng.</a:t>
            </a:r>
            <a:endParaRPr kumimoji="0" lang="en-US" altLang="en-US" sz="28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28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vi-VN" altLang="en-US" sz="28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Hiện nay, siêu âm là phương pháp</a:t>
            </a:r>
            <a:r>
              <a:rPr kumimoji="0" lang="en-US" altLang="en-US" sz="28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hiệu quả để đánh giá tình trạng này bởi sự an toàn, không xâm lấn và tiết kiệm chi phí.</a:t>
            </a:r>
          </a:p>
        </p:txBody>
      </p:sp>
    </p:spTree>
    <p:extLst>
      <p:ext uri="{BB962C8B-B14F-4D97-AF65-F5344CB8AC3E}">
        <p14:creationId xmlns:p14="http://schemas.microsoft.com/office/powerpoint/2010/main" val="3581504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Mục tiêu nghiên cứu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533544-5814-4F94-A923-53DA1AA94965}"/>
              </a:ext>
            </a:extLst>
          </p:cNvPr>
          <p:cNvSpPr txBox="1"/>
          <p:nvPr/>
        </p:nvSpPr>
        <p:spPr>
          <a:xfrm>
            <a:off x="773528" y="1402804"/>
            <a:ext cx="10530249" cy="40523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vi-VN" altLang="en-US" sz="2800">
                <a:latin typeface="Calibri" panose="020F0502020204030204" pitchFamily="34" charset="0"/>
                <a:cs typeface="Calibri" panose="020F0502020204030204" pitchFamily="34" charset="0"/>
              </a:rPr>
              <a:t>Xây dựng quy trình siêu âm chẩn đoán chuẩn và cơ sở dữ liệu hình ảnh lớn về tràn dịch khớp gối.</a:t>
            </a:r>
            <a:endParaRPr lang="en-US" altLang="en-US" sz="28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altLang="en-US" sz="28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vi-VN" altLang="en-US" sz="2800">
                <a:latin typeface="Calibri" panose="020F0502020204030204" pitchFamily="34" charset="0"/>
                <a:cs typeface="Calibri" panose="020F0502020204030204" pitchFamily="34" charset="0"/>
              </a:rPr>
              <a:t>Phát triển phần mềm dựa trên trí tuệ nhân tạo (AI) nhằm hỗ trợ bác sĩ chẩn đoán hiệu quả tình trạng tràn dịch khớp gối.</a:t>
            </a:r>
            <a:endParaRPr lang="en-US" altLang="en-US" sz="28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vi-VN" altLang="en-US" sz="28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vi-VN" altLang="en-US" sz="2800">
                <a:latin typeface="Calibri" panose="020F0502020204030204" pitchFamily="34" charset="0"/>
                <a:cs typeface="Calibri" panose="020F0502020204030204" pitchFamily="34" charset="0"/>
              </a:rPr>
              <a:t>Kiểm thử độ chính xác của thuật toán AI trên dữ liệu thực tế và tại Bệnh viện E.</a:t>
            </a:r>
            <a:endParaRPr lang="en-US" altLang="en-US" sz="2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449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Kết quả đã đạt được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533544-5814-4F94-A923-53DA1AA94965}"/>
              </a:ext>
            </a:extLst>
          </p:cNvPr>
          <p:cNvSpPr txBox="1"/>
          <p:nvPr/>
        </p:nvSpPr>
        <p:spPr>
          <a:xfrm>
            <a:off x="773528" y="1059121"/>
            <a:ext cx="10530249" cy="47397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Đã phát triển được các mô hình AI để hỗ trợ chẩn đoán viêm khớp gối.</a:t>
            </a: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altLang="en-US" sz="28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Đã xây dựng được phần mềm trên web tích hợp các mô hình AI.</a:t>
            </a: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altLang="en-US" sz="28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Đã thử nghiệm trên dữ liệu thực tế từ Bệnh viện E và so sánh với bác sĩ tuyến huyện.</a:t>
            </a: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altLang="en-US" sz="28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eaLnBrk="0" fontAlgn="base" hangingPunct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Đã nộp 02 đơn đăng ký sáng chế liên quan công nghệ này.</a:t>
            </a:r>
          </a:p>
        </p:txBody>
      </p:sp>
    </p:spTree>
    <p:extLst>
      <p:ext uri="{BB962C8B-B14F-4D97-AF65-F5344CB8AC3E}">
        <p14:creationId xmlns:p14="http://schemas.microsoft.com/office/powerpoint/2010/main" val="3887299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Kết quả đã đạt được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3F97E1-F749-488E-90B0-ECDED4B6D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896"/>
            <a:ext cx="12192000" cy="10088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61822D-41F2-4194-A958-F34CA1504FDC}"/>
              </a:ext>
            </a:extLst>
          </p:cNvPr>
          <p:cNvSpPr txBox="1"/>
          <p:nvPr/>
        </p:nvSpPr>
        <p:spPr>
          <a:xfrm>
            <a:off x="773528" y="3473116"/>
            <a:ext cx="1053024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Quy trình xử lý</a:t>
            </a:r>
          </a:p>
        </p:txBody>
      </p:sp>
    </p:spTree>
    <p:extLst>
      <p:ext uri="{BB962C8B-B14F-4D97-AF65-F5344CB8AC3E}">
        <p14:creationId xmlns:p14="http://schemas.microsoft.com/office/powerpoint/2010/main" val="1923415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Kết quả đã đạt được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61822D-41F2-4194-A958-F34CA1504FDC}"/>
              </a:ext>
            </a:extLst>
          </p:cNvPr>
          <p:cNvSpPr txBox="1"/>
          <p:nvPr/>
        </p:nvSpPr>
        <p:spPr>
          <a:xfrm>
            <a:off x="773528" y="5224256"/>
            <a:ext cx="1053024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Mô hình phân loại góc chụp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E23BEBA-E423-453B-AC98-3A7D101F0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" y="1764508"/>
            <a:ext cx="2880000" cy="16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44B264D-2A66-4982-8786-C78E203578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635" y="1764508"/>
            <a:ext cx="2880000" cy="162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DC946C5-27FC-4812-A8BC-F1926A71E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642" y="1764508"/>
            <a:ext cx="2880000" cy="162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8E12ED2-D1C4-41B5-94D5-A05C917A97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649" y="1764508"/>
            <a:ext cx="2880000" cy="162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39D2502-917A-4525-BDFF-D30227F822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" y="3494382"/>
            <a:ext cx="2880000" cy="162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8E61739-C8AA-4925-96C0-A16605E43F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635" y="3494382"/>
            <a:ext cx="2880000" cy="162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179F274-1906-49CB-B2E1-553484BD8A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642" y="3494382"/>
            <a:ext cx="2880000" cy="162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DD8F65A-E538-471A-8650-F1BB739C9F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649" y="3494382"/>
            <a:ext cx="288000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76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Kết quả đã đạt được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61822D-41F2-4194-A958-F34CA1504FDC}"/>
              </a:ext>
            </a:extLst>
          </p:cNvPr>
          <p:cNvSpPr txBox="1"/>
          <p:nvPr/>
        </p:nvSpPr>
        <p:spPr>
          <a:xfrm>
            <a:off x="830875" y="5534499"/>
            <a:ext cx="1053024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Mô hình khoanh vùng viêm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348D70-AD6D-4D5B-A038-A648AF7D8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65" y="1758562"/>
            <a:ext cx="4015237" cy="28460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CD4D4A-B13C-45EA-A947-7A6939398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972" y="1758562"/>
            <a:ext cx="3431081" cy="2846095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FE9C6B56-DA05-4A3C-9B8C-9D5404A9FC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822" y="1767805"/>
            <a:ext cx="2735036" cy="282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2D09FA0-3BB0-47BF-A5F0-3F36837A91CB}"/>
              </a:ext>
            </a:extLst>
          </p:cNvPr>
          <p:cNvSpPr txBox="1"/>
          <p:nvPr/>
        </p:nvSpPr>
        <p:spPr>
          <a:xfrm>
            <a:off x="458286" y="4601058"/>
            <a:ext cx="357259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MedSAM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F891BF-A310-4C27-8EBA-D3587B8B5F4E}"/>
              </a:ext>
            </a:extLst>
          </p:cNvPr>
          <p:cNvSpPr txBox="1"/>
          <p:nvPr/>
        </p:nvSpPr>
        <p:spPr>
          <a:xfrm>
            <a:off x="4633215" y="4601058"/>
            <a:ext cx="357259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UltraSAM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3315F8-6B8C-4558-9D90-D44DD9E5FDB1}"/>
              </a:ext>
            </a:extLst>
          </p:cNvPr>
          <p:cNvSpPr txBox="1"/>
          <p:nvPr/>
        </p:nvSpPr>
        <p:spPr>
          <a:xfrm>
            <a:off x="8274486" y="4601058"/>
            <a:ext cx="357259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DeepLabV3</a:t>
            </a:r>
          </a:p>
        </p:txBody>
      </p:sp>
    </p:spTree>
    <p:extLst>
      <p:ext uri="{BB962C8B-B14F-4D97-AF65-F5344CB8AC3E}">
        <p14:creationId xmlns:p14="http://schemas.microsoft.com/office/powerpoint/2010/main" val="2990061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Kết quả đã đạt được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61822D-41F2-4194-A958-F34CA1504FDC}"/>
              </a:ext>
            </a:extLst>
          </p:cNvPr>
          <p:cNvSpPr txBox="1"/>
          <p:nvPr/>
        </p:nvSpPr>
        <p:spPr>
          <a:xfrm>
            <a:off x="773528" y="5387541"/>
            <a:ext cx="1053024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Aft>
                <a:spcPts val="1000"/>
              </a:spcAft>
            </a:pPr>
            <a:r>
              <a:rPr lang="en-US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Phân tích mức độ viêm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48C734-0154-4E2D-8CCB-C607F83E2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78" y="1701118"/>
            <a:ext cx="11779643" cy="345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95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B9C0-3068-42E8-AFDF-6F6604AA3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Kết quả đã đạt được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533544-5814-4F94-A923-53DA1AA94965}"/>
              </a:ext>
            </a:extLst>
          </p:cNvPr>
          <p:cNvSpPr txBox="1"/>
          <p:nvPr/>
        </p:nvSpPr>
        <p:spPr>
          <a:xfrm>
            <a:off x="773528" y="1114850"/>
            <a:ext cx="10530249" cy="50774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lnSpc>
                <a:spcPct val="120000"/>
              </a:lnSpc>
              <a:spcAft>
                <a:spcPts val="1000"/>
              </a:spcAft>
            </a:pPr>
            <a:r>
              <a:rPr lang="en-US" sz="2400" b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Chức năng phần mềm:</a:t>
            </a: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Tải lên ảnh siêu âm đầu gối</a:t>
            </a:r>
            <a:r>
              <a:rPr lang="vi-VN" sz="240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 </a:t>
            </a:r>
            <a:endParaRPr lang="en-US" sz="240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vi-VN" sz="24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Tự động xử lý và chuẩn hóa ảnh siêu âm thông qua các bước tiền xử lý</a:t>
            </a:r>
            <a:endParaRPr lang="en-US" sz="240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vi-VN" sz="24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Nhận diện góc chụp phù hợp bằng mô hình phân loại</a:t>
            </a:r>
            <a:endParaRPr lang="en-US" sz="240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Phát hiện tình trạng viêm của khớp gối</a:t>
            </a:r>
            <a:endParaRPr lang="en-US" sz="240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Tự động khoanh vùng viêm nếu phát hiện có viêm</a:t>
            </a:r>
            <a:endParaRPr lang="en-US" sz="240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Phân loại mức độ viêm và cung cấp thông tin hỗ trợ chẩn đoán</a:t>
            </a:r>
            <a:endParaRPr lang="en-US" sz="240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Ghi lại ghi chú, nhận xét thêm của bác sĩ</a:t>
            </a:r>
            <a:endParaRPr lang="en-US" sz="240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Lưu trữ toàn bộ kết quả phân tích và ảnh về máy tính</a:t>
            </a:r>
          </a:p>
        </p:txBody>
      </p:sp>
    </p:spTree>
    <p:extLst>
      <p:ext uri="{BB962C8B-B14F-4D97-AF65-F5344CB8AC3E}">
        <p14:creationId xmlns:p14="http://schemas.microsoft.com/office/powerpoint/2010/main" val="2860574010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4647D96-0AE5-4031-AC10-3982D384FCE5}" vid="{00694D7A-0E8A-4A60-97E8-5CBBB87D0E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VKIST Template 2</Template>
  <TotalTime>293</TotalTime>
  <Words>524</Words>
  <Application>Microsoft Office PowerPoint</Application>
  <PresentationFormat>Widescreen</PresentationFormat>
  <Paragraphs>70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body</vt:lpstr>
      <vt:lpstr>Calibri Light</vt:lpstr>
      <vt:lpstr>Opening</vt:lpstr>
      <vt:lpstr>Công nghệ siêu âm khớp gối</vt:lpstr>
      <vt:lpstr>Giới thiệu chung</vt:lpstr>
      <vt:lpstr>Mục tiêu nghiên cứu</vt:lpstr>
      <vt:lpstr>Kết quả đã đạt được</vt:lpstr>
      <vt:lpstr>Kết quả đã đạt được</vt:lpstr>
      <vt:lpstr>Kết quả đã đạt được</vt:lpstr>
      <vt:lpstr>Kết quả đã đạt được</vt:lpstr>
      <vt:lpstr>Kết quả đã đạt được</vt:lpstr>
      <vt:lpstr>Kết quả đã đạt được</vt:lpstr>
      <vt:lpstr>Kết quả đã đạt được</vt:lpstr>
      <vt:lpstr>Kết quả đã đạt được</vt:lpstr>
      <vt:lpstr>Kết quả đã đạt được</vt:lpstr>
      <vt:lpstr>Hướng dẫn cài đặt</vt:lpstr>
      <vt:lpstr>Hướng dẫn cài đặt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Hai Vu</dc:creator>
  <cp:lastModifiedBy>Đăng Hà Nguyễn</cp:lastModifiedBy>
  <cp:revision>45</cp:revision>
  <dcterms:created xsi:type="dcterms:W3CDTF">2023-06-21T07:32:46Z</dcterms:created>
  <dcterms:modified xsi:type="dcterms:W3CDTF">2026-04-20T07:34:37Z</dcterms:modified>
</cp:coreProperties>
</file>